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73" r:id="rId2"/>
    <p:sldId id="274" r:id="rId3"/>
    <p:sldId id="276" r:id="rId4"/>
    <p:sldId id="271" r:id="rId5"/>
    <p:sldId id="275" r:id="rId6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B1E"/>
    <a:srgbClr val="6EA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46" autoAdjust="0"/>
  </p:normalViewPr>
  <p:slideViewPr>
    <p:cSldViewPr>
      <p:cViewPr>
        <p:scale>
          <a:sx n="90" d="100"/>
          <a:sy n="90" d="100"/>
        </p:scale>
        <p:origin x="284" y="60"/>
      </p:cViewPr>
      <p:guideLst>
        <p:guide orient="horz" pos="2160"/>
        <p:guide pos="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D1A34-D9B9-47FC-ADF6-F7A8EB20269D}" type="datetimeFigureOut">
              <a:rPr lang="sv-SE" smtClean="0"/>
              <a:t>2015-09-26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36973-3CCF-4C04-BEDE-B78040128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77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168352" cy="92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241041"/>
            <a:ext cx="6400800" cy="1397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43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nstersida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96074" cy="51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577693"/>
            <a:ext cx="2664296" cy="6991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457200" indent="0">
              <a:buFontTx/>
              <a:buNone/>
              <a:defRPr b="1" cap="all" baseline="0"/>
            </a:lvl2pPr>
            <a:lvl3pPr marL="914400" indent="0">
              <a:buFontTx/>
              <a:buNone/>
              <a:defRPr b="1" cap="all" baseline="0"/>
            </a:lvl3pPr>
            <a:lvl4pPr marL="1371600" indent="0">
              <a:buFontTx/>
              <a:buNone/>
              <a:defRPr b="1" cap="all" baseline="0"/>
            </a:lvl4pPr>
            <a:lvl5pPr marL="1828800" indent="0">
              <a:buFontTx/>
              <a:buNone/>
              <a:defRPr b="1" cap="all" baseline="0"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276475"/>
            <a:ext cx="2664346" cy="23766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Brödtext.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Quisquam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volorporrum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quiduci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pisitio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voluptatecte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occullabore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siminciis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coriani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tetusdam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volorep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ernatque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doluptatia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eseri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consersperro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omnimi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fuga.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elecestotam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asinvelitiis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sus.</a:t>
            </a:r>
          </a:p>
        </p:txBody>
      </p:sp>
    </p:spTree>
    <p:extLst>
      <p:ext uri="{BB962C8B-B14F-4D97-AF65-F5344CB8AC3E}">
        <p14:creationId xmlns:p14="http://schemas.microsoft.com/office/powerpoint/2010/main" val="224538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2565400"/>
            <a:ext cx="7056437" cy="1295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400" b="1" cap="all" baseline="0">
                <a:solidFill>
                  <a:srgbClr val="6EAA4C"/>
                </a:solidFill>
              </a:defRPr>
            </a:lvl1pPr>
            <a:lvl2pPr marL="457200" indent="0" algn="ctr">
              <a:buFontTx/>
              <a:buNone/>
              <a:defRPr sz="4400" b="1" cap="all" baseline="0">
                <a:solidFill>
                  <a:srgbClr val="6EAA4C"/>
                </a:solidFill>
              </a:defRPr>
            </a:lvl2pPr>
            <a:lvl3pPr marL="914400" indent="0" algn="ctr">
              <a:buFontTx/>
              <a:buNone/>
              <a:defRPr sz="4400" b="1" cap="all" baseline="0">
                <a:solidFill>
                  <a:srgbClr val="6EAA4C"/>
                </a:solidFill>
              </a:defRPr>
            </a:lvl3pPr>
            <a:lvl4pPr marL="1371600" indent="0" algn="ctr">
              <a:buFontTx/>
              <a:buNone/>
              <a:defRPr sz="4400" b="1" cap="all" baseline="0">
                <a:solidFill>
                  <a:srgbClr val="6EAA4C"/>
                </a:solidFill>
              </a:defRPr>
            </a:lvl4pPr>
            <a:lvl5pPr marL="1828800" indent="0" algn="ctr">
              <a:buFontTx/>
              <a:buNone/>
              <a:defRPr sz="4400" b="1" cap="all" baseline="0">
                <a:solidFill>
                  <a:srgbClr val="6EAA4C"/>
                </a:solidFill>
              </a:defRPr>
            </a:lvl5pPr>
          </a:lstStyle>
          <a:p>
            <a:pPr lvl="0"/>
            <a:r>
              <a:rPr lang="sv-SE" dirty="0" smtClean="0"/>
              <a:t>KAPITELRUBRIK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867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577693"/>
            <a:ext cx="7272808" cy="6271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457200" indent="0">
              <a:buFontTx/>
              <a:buNone/>
              <a:defRPr b="1" cap="all" baseline="0"/>
            </a:lvl2pPr>
            <a:lvl3pPr marL="914400" indent="0">
              <a:buFontTx/>
              <a:buNone/>
              <a:defRPr b="1" cap="all" baseline="0"/>
            </a:lvl3pPr>
            <a:lvl4pPr marL="1371600" indent="0">
              <a:buFontTx/>
              <a:buNone/>
              <a:defRPr b="1" cap="all" baseline="0"/>
            </a:lvl4pPr>
            <a:lvl5pPr marL="1828800" indent="0">
              <a:buFontTx/>
              <a:buNone/>
              <a:defRPr b="1" cap="all" baseline="0"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276475"/>
            <a:ext cx="7272858" cy="32407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Brödtext.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Quisquam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volorporrum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quiduci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pisitio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voluptatecte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occullabore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siminciis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coriani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tetusdam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volorep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ernatque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doluptatia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eseri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consersperro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omnimi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fuga.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elecestotam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asinvelitiis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 as sa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volecto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accatust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officides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dolupiditis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Punktlista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72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577693"/>
            <a:ext cx="3456384" cy="6271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457200" indent="0">
              <a:buFontTx/>
              <a:buNone/>
              <a:defRPr b="1" cap="all" baseline="0"/>
            </a:lvl2pPr>
            <a:lvl3pPr marL="914400" indent="0">
              <a:buFontTx/>
              <a:buNone/>
              <a:defRPr b="1" cap="all" baseline="0"/>
            </a:lvl3pPr>
            <a:lvl4pPr marL="1371600" indent="0">
              <a:buFontTx/>
              <a:buNone/>
              <a:defRPr b="1" cap="all" baseline="0"/>
            </a:lvl4pPr>
            <a:lvl5pPr marL="1828800" indent="0">
              <a:buFontTx/>
              <a:buNone/>
              <a:defRPr b="1" cap="all" baseline="0"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276475"/>
            <a:ext cx="3456434" cy="32407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Brödtext.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Quisquam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volorporrum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quiduci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pisitio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voluptatecte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occullabore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siminciis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coriani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tetusdam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volorep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ernatque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doluptatia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eseri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consersperro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omnimi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fuga.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elecestotam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asinvelitiis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 as sa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volecto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accatust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officides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dolupiditis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Punktlista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quunt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sv-SE" dirty="0"/>
          </a:p>
        </p:txBody>
      </p:sp>
      <p:sp>
        <p:nvSpPr>
          <p:cNvPr id="13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4638675" y="1698625"/>
            <a:ext cx="3409950" cy="3530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52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0" y="413681"/>
            <a:ext cx="4499992" cy="512007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4572000" y="413681"/>
            <a:ext cx="4572000" cy="256003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bild 2"/>
          <p:cNvSpPr>
            <a:spLocks noGrp="1"/>
          </p:cNvSpPr>
          <p:nvPr>
            <p:ph type="pic" sz="quarter" idx="14"/>
          </p:nvPr>
        </p:nvSpPr>
        <p:spPr>
          <a:xfrm>
            <a:off x="4572000" y="3084694"/>
            <a:ext cx="2232247" cy="244905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8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6912261" y="3084693"/>
            <a:ext cx="2232247" cy="244905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658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stor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2"/>
          <p:cNvSpPr>
            <a:spLocks noGrp="1"/>
          </p:cNvSpPr>
          <p:nvPr>
            <p:ph type="pic" sz="quarter" idx="12"/>
          </p:nvPr>
        </p:nvSpPr>
        <p:spPr>
          <a:xfrm>
            <a:off x="0" y="413681"/>
            <a:ext cx="9144000" cy="512007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577693"/>
            <a:ext cx="2664296" cy="6991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457200" indent="0">
              <a:buFontTx/>
              <a:buNone/>
              <a:defRPr b="1" cap="all" baseline="0"/>
            </a:lvl2pPr>
            <a:lvl3pPr marL="914400" indent="0">
              <a:buFontTx/>
              <a:buNone/>
              <a:defRPr b="1" cap="all" baseline="0"/>
            </a:lvl3pPr>
            <a:lvl4pPr marL="1371600" indent="0">
              <a:buFontTx/>
              <a:buNone/>
              <a:defRPr b="1" cap="all" baseline="0"/>
            </a:lvl4pPr>
            <a:lvl5pPr marL="1828800" indent="0">
              <a:buFontTx/>
              <a:buNone/>
              <a:defRPr b="1" cap="all" baseline="0"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276475"/>
            <a:ext cx="2664346" cy="23766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Brödtext.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Quisquam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volorporrum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quiduci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pisitio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voluptatecte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occullabore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siminciis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coriani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tetusdam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volorep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ernatque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doluptatia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eseri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consersperro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omnimi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fuga.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elecestotam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asinvelitiis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sus.</a:t>
            </a:r>
          </a:p>
        </p:txBody>
      </p:sp>
    </p:spTree>
    <p:extLst>
      <p:ext uri="{BB962C8B-B14F-4D97-AF65-F5344CB8AC3E}">
        <p14:creationId xmlns:p14="http://schemas.microsoft.com/office/powerpoint/2010/main" val="235344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nster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9918" cy="511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577693"/>
            <a:ext cx="2664296" cy="6991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457200" indent="0">
              <a:buFontTx/>
              <a:buNone/>
              <a:defRPr b="1" cap="all" baseline="0"/>
            </a:lvl2pPr>
            <a:lvl3pPr marL="914400" indent="0">
              <a:buFontTx/>
              <a:buNone/>
              <a:defRPr b="1" cap="all" baseline="0"/>
            </a:lvl3pPr>
            <a:lvl4pPr marL="1371600" indent="0">
              <a:buFontTx/>
              <a:buNone/>
              <a:defRPr b="1" cap="all" baseline="0"/>
            </a:lvl4pPr>
            <a:lvl5pPr marL="1828800" indent="0">
              <a:buFontTx/>
              <a:buNone/>
              <a:defRPr b="1" cap="all" baseline="0"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276475"/>
            <a:ext cx="2664346" cy="23766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Brödtext.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Quisquam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volorporrum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quiduci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pisitio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voluptatecte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occullabore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siminciis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coriani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tetusdam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volorep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ernatque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doluptatia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eseri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consersperro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omnimi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fuga.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elecestotam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asinvelitiis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sus.</a:t>
            </a:r>
          </a:p>
        </p:txBody>
      </p:sp>
    </p:spTree>
    <p:extLst>
      <p:ext uri="{BB962C8B-B14F-4D97-AF65-F5344CB8AC3E}">
        <p14:creationId xmlns:p14="http://schemas.microsoft.com/office/powerpoint/2010/main" val="47193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nstersida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88109" cy="511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577693"/>
            <a:ext cx="2664296" cy="6991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457200" indent="0">
              <a:buFontTx/>
              <a:buNone/>
              <a:defRPr b="1" cap="all" baseline="0"/>
            </a:lvl2pPr>
            <a:lvl3pPr marL="914400" indent="0">
              <a:buFontTx/>
              <a:buNone/>
              <a:defRPr b="1" cap="all" baseline="0"/>
            </a:lvl3pPr>
            <a:lvl4pPr marL="1371600" indent="0">
              <a:buFontTx/>
              <a:buNone/>
              <a:defRPr b="1" cap="all" baseline="0"/>
            </a:lvl4pPr>
            <a:lvl5pPr marL="1828800" indent="0">
              <a:buFontTx/>
              <a:buNone/>
              <a:defRPr b="1" cap="all" baseline="0"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276475"/>
            <a:ext cx="2664346" cy="23766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Brödtext.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Quisquam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volorporrum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quiduci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pisitio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voluptatecte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occullabore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siminciis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coriani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tetusdam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volorep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ernatque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doluptatia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eseri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consersperro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omnimi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fuga.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elecestotam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asinvelitiis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sus.</a:t>
            </a:r>
          </a:p>
        </p:txBody>
      </p:sp>
    </p:spTree>
    <p:extLst>
      <p:ext uri="{BB962C8B-B14F-4D97-AF65-F5344CB8AC3E}">
        <p14:creationId xmlns:p14="http://schemas.microsoft.com/office/powerpoint/2010/main" val="391578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nstersi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88109" cy="51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337660" cy="3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2"/>
          <p:cNvSpPr txBox="1">
            <a:spLocks noChangeArrowheads="1"/>
          </p:cNvSpPr>
          <p:nvPr userDrawn="1"/>
        </p:nvSpPr>
        <p:spPr bwMode="auto">
          <a:xfrm>
            <a:off x="314324" y="5805264"/>
            <a:ext cx="8650164" cy="2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1600" b="1" spc="170" baseline="0" dirty="0" smtClean="0">
                <a:solidFill>
                  <a:srgbClr val="73A941"/>
                </a:solidFill>
                <a:effectLst/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</a:t>
            </a:r>
            <a:endParaRPr lang="sv-SE" sz="1600" spc="170" baseline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577693"/>
            <a:ext cx="2664296" cy="69917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1" cap="all" baseline="0"/>
            </a:lvl1pPr>
            <a:lvl2pPr marL="457200" indent="0">
              <a:buFontTx/>
              <a:buNone/>
              <a:defRPr b="1" cap="all" baseline="0"/>
            </a:lvl2pPr>
            <a:lvl3pPr marL="914400" indent="0">
              <a:buFontTx/>
              <a:buNone/>
              <a:defRPr b="1" cap="all" baseline="0"/>
            </a:lvl3pPr>
            <a:lvl4pPr marL="1371600" indent="0">
              <a:buFontTx/>
              <a:buNone/>
              <a:defRPr b="1" cap="all" baseline="0"/>
            </a:lvl4pPr>
            <a:lvl5pPr marL="1828800" indent="0">
              <a:buFontTx/>
              <a:buNone/>
              <a:defRPr b="1" cap="all" baseline="0"/>
            </a:lvl5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2276475"/>
            <a:ext cx="2664346" cy="23766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Brödtext.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Quisquam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nossit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volorporrum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sim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quiduci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pisitio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voluptatecte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ipit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occullabore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siminciis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coriani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tetusdam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volorep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ernatque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doluptatia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eseri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consersperro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hiligna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tusciis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comnis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omnimi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suntio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Et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dolorro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fuga.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elecestotam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asinvelitiis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aribus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sus.</a:t>
            </a:r>
          </a:p>
        </p:txBody>
      </p:sp>
    </p:spTree>
    <p:extLst>
      <p:ext uri="{BB962C8B-B14F-4D97-AF65-F5344CB8AC3E}">
        <p14:creationId xmlns:p14="http://schemas.microsoft.com/office/powerpoint/2010/main" val="75214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95536" y="6237312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4BFB39F-0425-4172-95E8-25047DD15A29}" type="datetime1">
              <a:rPr lang="sv-SE" smtClean="0"/>
              <a:pPr/>
              <a:t>2015-09-26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5616" y="6237312"/>
            <a:ext cx="4392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Sappa</a:t>
            </a:r>
            <a:r>
              <a:rPr lang="sv-SE" dirty="0" smtClean="0"/>
              <a:t>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80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dirty="0" smtClean="0"/>
              <a:t>3 olika val att ta ställning mellan</a:t>
            </a:r>
            <a:endParaRPr lang="sv-SE" sz="24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sv-SE" dirty="0" smtClean="0"/>
              <a:t>Ligga kvar i det avtal vi har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 smtClean="0"/>
              <a:t>Byta till ett annat avtal med lite annorlunda innehåll men fortfarande ett gruppavtal</a:t>
            </a:r>
          </a:p>
          <a:p>
            <a:pPr marL="228600" indent="-228600">
              <a:buFont typeface="+mj-lt"/>
              <a:buAutoNum type="arabicPeriod"/>
            </a:pPr>
            <a:r>
              <a:rPr lang="sv-SE" dirty="0" smtClean="0"/>
              <a:t>Byta så att vi istället köper tjänsterna direkt från leverantör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0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971550" y="458604"/>
            <a:ext cx="7272808" cy="627171"/>
          </a:xfrm>
        </p:spPr>
        <p:txBody>
          <a:bodyPr/>
          <a:lstStyle/>
          <a:p>
            <a:r>
              <a:rPr lang="sv-SE" dirty="0" smtClean="0"/>
              <a:t>Funktionsmatris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56243"/>
              </p:ext>
            </p:extLst>
          </p:nvPr>
        </p:nvGraphicFramePr>
        <p:xfrm>
          <a:off x="971550" y="998676"/>
          <a:ext cx="7921028" cy="490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57"/>
                <a:gridCol w="1980257"/>
                <a:gridCol w="1980257"/>
                <a:gridCol w="1980257"/>
              </a:tblGrid>
              <a:tr h="631253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Ha</a:t>
                      </a:r>
                      <a:r>
                        <a:rPr lang="sv-SE" sz="1200" baseline="0" dirty="0" smtClean="0"/>
                        <a:t> kvar vårt befintliga gruppavtal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Nytt </a:t>
                      </a:r>
                      <a:r>
                        <a:rPr lang="sv-SE" sz="1200" dirty="0" smtClean="0"/>
                        <a:t>gruppavtal, </a:t>
                      </a:r>
                    </a:p>
                    <a:p>
                      <a:r>
                        <a:rPr lang="sv-SE" sz="1200" dirty="0" err="1" smtClean="0"/>
                        <a:t>Sappa</a:t>
                      </a:r>
                      <a:r>
                        <a:rPr lang="sv-SE" sz="1200" dirty="0" smtClean="0"/>
                        <a:t> Mer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Mot </a:t>
                      </a:r>
                      <a:r>
                        <a:rPr lang="sv-SE" sz="1200" dirty="0" err="1" smtClean="0"/>
                        <a:t>Sappa</a:t>
                      </a:r>
                      <a:r>
                        <a:rPr lang="sv-SE" sz="1200" dirty="0" smtClean="0"/>
                        <a:t> </a:t>
                      </a:r>
                      <a:r>
                        <a:rPr lang="sv-SE" sz="1200" dirty="0" smtClean="0"/>
                        <a:t>direkt,</a:t>
                      </a:r>
                    </a:p>
                    <a:p>
                      <a:r>
                        <a:rPr lang="sv-SE" sz="1200" dirty="0" err="1" smtClean="0"/>
                        <a:t>Sappa</a:t>
                      </a:r>
                      <a:r>
                        <a:rPr lang="sv-SE" sz="1200" dirty="0" smtClean="0"/>
                        <a:t> Alltid</a:t>
                      </a:r>
                      <a:endParaRPr lang="sv-SE" sz="1200" dirty="0"/>
                    </a:p>
                  </a:txBody>
                  <a:tcPr/>
                </a:tc>
              </a:tr>
              <a:tr h="252501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Antal kanaler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20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21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12</a:t>
                      </a:r>
                      <a:endParaRPr lang="sv-SE" sz="1200" dirty="0"/>
                    </a:p>
                  </a:txBody>
                  <a:tcPr/>
                </a:tc>
              </a:tr>
              <a:tr h="252501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Pris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81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94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49</a:t>
                      </a:r>
                      <a:endParaRPr lang="sv-SE" sz="1200" dirty="0"/>
                    </a:p>
                  </a:txBody>
                  <a:tcPr/>
                </a:tc>
              </a:tr>
              <a:tr h="441877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Bindningstid (mån)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60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60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12</a:t>
                      </a:r>
                      <a:endParaRPr lang="sv-SE" sz="1200" dirty="0"/>
                    </a:p>
                  </a:txBody>
                  <a:tcPr/>
                </a:tc>
              </a:tr>
              <a:tr h="441877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Pris vid val av fler kanaler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49 kr/mån + val av</a:t>
                      </a:r>
                      <a:r>
                        <a:rPr lang="sv-SE" sz="1200" baseline="0" dirty="0" smtClean="0"/>
                        <a:t> kanaler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 kr/mån + val av kanaler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 kr/mån + val av kanaler</a:t>
                      </a:r>
                      <a:endParaRPr lang="sv-SE" sz="1200" dirty="0"/>
                    </a:p>
                  </a:txBody>
                  <a:tcPr/>
                </a:tc>
              </a:tr>
              <a:tr h="631253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Pris för första TV-boxen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 kr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0 kr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1495 kr (finns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erbjudande som sänker priset)</a:t>
                      </a:r>
                      <a:endParaRPr lang="sv-SE" sz="1200" dirty="0"/>
                    </a:p>
                  </a:txBody>
                  <a:tcPr/>
                </a:tc>
              </a:tr>
              <a:tr h="820629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Pris per månad vid fler boxar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29 kr/mån</a:t>
                      </a:r>
                      <a:r>
                        <a:rPr lang="sv-SE" sz="1200" baseline="0" dirty="0" smtClean="0"/>
                        <a:t> för upp till 4 boxar. Box nr 2 – 4 köps separat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29 kr/mån</a:t>
                      </a:r>
                      <a:r>
                        <a:rPr lang="sv-SE" sz="1200" baseline="0" dirty="0" smtClean="0"/>
                        <a:t> för upp till 4 boxar. Box nr 2 – 4 köps separat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29 kr/mån</a:t>
                      </a:r>
                      <a:r>
                        <a:rPr lang="sv-SE" sz="1200" baseline="0" dirty="0" smtClean="0"/>
                        <a:t> för upp till 4 boxar. Box nr 2 – 4 köps separat</a:t>
                      </a:r>
                      <a:endParaRPr lang="sv-SE" sz="1200" dirty="0" smtClean="0"/>
                    </a:p>
                  </a:txBody>
                  <a:tcPr/>
                </a:tc>
              </a:tr>
              <a:tr h="1388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Exempel kostnad med</a:t>
                      </a:r>
                      <a:r>
                        <a:rPr lang="sv-SE" sz="1200" baseline="0" dirty="0" smtClean="0"/>
                        <a:t> Visat Sport som tillval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Grund: 81 kr</a:t>
                      </a:r>
                    </a:p>
                    <a:p>
                      <a:r>
                        <a:rPr lang="sv-SE" sz="1200" dirty="0" smtClean="0"/>
                        <a:t>Extra vid val: 49 kr</a:t>
                      </a:r>
                    </a:p>
                    <a:p>
                      <a:r>
                        <a:rPr lang="sv-SE" sz="1200" dirty="0" err="1" smtClean="0"/>
                        <a:t>Viasat</a:t>
                      </a:r>
                      <a:r>
                        <a:rPr lang="sv-SE" sz="1200" baseline="0" dirty="0" smtClean="0"/>
                        <a:t> Sport: 249</a:t>
                      </a:r>
                    </a:p>
                    <a:p>
                      <a:r>
                        <a:rPr lang="sv-SE" sz="1200" baseline="0" dirty="0" smtClean="0"/>
                        <a:t>Totalt: 379 kr/mån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Grund: 94 kr</a:t>
                      </a:r>
                    </a:p>
                    <a:p>
                      <a:r>
                        <a:rPr lang="sv-SE" sz="1200" dirty="0" smtClean="0"/>
                        <a:t>Extra vid val: 0 kr</a:t>
                      </a:r>
                    </a:p>
                    <a:p>
                      <a:r>
                        <a:rPr lang="sv-SE" sz="1200" dirty="0" err="1" smtClean="0"/>
                        <a:t>Viasat</a:t>
                      </a:r>
                      <a:r>
                        <a:rPr lang="sv-SE" sz="1200" baseline="0" dirty="0" smtClean="0"/>
                        <a:t> Sport: 249</a:t>
                      </a:r>
                    </a:p>
                    <a:p>
                      <a:r>
                        <a:rPr lang="sv-SE" sz="1200" baseline="0" dirty="0" smtClean="0"/>
                        <a:t>Totalt: 343 kr/mån</a:t>
                      </a:r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Grund: 49 kr</a:t>
                      </a:r>
                    </a:p>
                    <a:p>
                      <a:r>
                        <a:rPr lang="sv-SE" sz="1200" dirty="0" smtClean="0"/>
                        <a:t>Extra vid val: 0 kr</a:t>
                      </a:r>
                    </a:p>
                    <a:p>
                      <a:r>
                        <a:rPr lang="sv-SE" sz="1200" dirty="0" err="1" smtClean="0"/>
                        <a:t>Viasat</a:t>
                      </a:r>
                      <a:r>
                        <a:rPr lang="sv-SE" sz="1200" baseline="0" dirty="0" smtClean="0"/>
                        <a:t> Sport: 249</a:t>
                      </a:r>
                    </a:p>
                    <a:p>
                      <a:r>
                        <a:rPr lang="sv-SE" sz="1200" baseline="0" dirty="0" smtClean="0"/>
                        <a:t>Totalt: 298 kr/mån</a:t>
                      </a:r>
                      <a:endParaRPr lang="sv-SE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1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3"/>
          <p:cNvSpPr txBox="1">
            <a:spLocks/>
          </p:cNvSpPr>
          <p:nvPr/>
        </p:nvSpPr>
        <p:spPr>
          <a:xfrm>
            <a:off x="611472" y="756161"/>
            <a:ext cx="7272808" cy="602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500" dirty="0" smtClean="0">
                <a:solidFill>
                  <a:srgbClr val="76AB1E"/>
                </a:solidFill>
                <a:latin typeface="Locator Regular" pitchFamily="50" charset="0"/>
              </a:rPr>
              <a:t>Befintligt AVTAL</a:t>
            </a:r>
            <a:endParaRPr lang="sv-SE" dirty="0"/>
          </a:p>
        </p:txBody>
      </p:sp>
      <p:sp>
        <p:nvSpPr>
          <p:cNvPr id="19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611472" y="1442997"/>
            <a:ext cx="4680624" cy="1871941"/>
          </a:xfrm>
        </p:spPr>
        <p:txBody>
          <a:bodyPr/>
          <a:lstStyle/>
          <a:p>
            <a:r>
              <a:rPr lang="sv-SE" sz="1400" b="1" dirty="0" smtClean="0">
                <a:latin typeface="Locator Regular" pitchFamily="50" charset="0"/>
              </a:rPr>
              <a:t>SAPPA MER =  Sappa </a:t>
            </a:r>
            <a:r>
              <a:rPr lang="sv-SE" sz="1400" b="1" dirty="0">
                <a:latin typeface="Locator Regular" pitchFamily="50" charset="0"/>
              </a:rPr>
              <a:t>Alltid + Basutbud + </a:t>
            </a:r>
            <a:r>
              <a:rPr lang="sv-SE" sz="1400" b="1" dirty="0" smtClean="0">
                <a:latin typeface="Locator Regular" pitchFamily="50" charset="0"/>
              </a:rPr>
              <a:t>Digitalbox</a:t>
            </a:r>
            <a:endParaRPr lang="sv-SE" sz="2800" b="1" dirty="0" smtClean="0">
              <a:latin typeface="Locator Regular" pitchFamily="50" charset="0"/>
            </a:endParaRPr>
          </a:p>
          <a:p>
            <a:r>
              <a:rPr lang="sv-SE" sz="1400" dirty="0" smtClean="0">
                <a:latin typeface="Locator Regular" pitchFamily="50" charset="0"/>
              </a:rPr>
              <a:t>Med </a:t>
            </a:r>
            <a:r>
              <a:rPr lang="sv-SE" sz="1400" dirty="0" smtClean="0">
                <a:latin typeface="Locator Regular" pitchFamily="50" charset="0"/>
              </a:rPr>
              <a:t>20 </a:t>
            </a:r>
            <a:r>
              <a:rPr lang="sv-SE" sz="1400" dirty="0" smtClean="0">
                <a:latin typeface="Locator Regular" pitchFamily="50" charset="0"/>
              </a:rPr>
              <a:t>kanaler </a:t>
            </a:r>
            <a:r>
              <a:rPr lang="sv-SE" sz="1400" dirty="0">
                <a:latin typeface="Locator Regular" pitchFamily="50" charset="0"/>
              </a:rPr>
              <a:t>är SAPPA MER valet </a:t>
            </a:r>
            <a:r>
              <a:rPr lang="sv-SE" sz="1400" dirty="0" smtClean="0">
                <a:latin typeface="Locator Regular" pitchFamily="50" charset="0"/>
              </a:rPr>
              <a:t>som ger ett lite större grundutbud redan från början. Här får man kanalerna i instegspaketet Sappa Alltid samt några av de mest populära baskanalerna. Vill man köpa ännu fler kanaler finns mängder att välja på!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641344" y="3655761"/>
            <a:ext cx="2621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81 kr/mån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60 mån bindningstid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Digitalbox ingår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Kommer tilläggskostnader vid val av ännu fler kanaler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44" y="3655761"/>
            <a:ext cx="2880384" cy="19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3"/>
          <p:cNvSpPr txBox="1">
            <a:spLocks/>
          </p:cNvSpPr>
          <p:nvPr/>
        </p:nvSpPr>
        <p:spPr>
          <a:xfrm>
            <a:off x="611472" y="756161"/>
            <a:ext cx="7272808" cy="602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500" dirty="0" smtClean="0">
                <a:solidFill>
                  <a:srgbClr val="76AB1E"/>
                </a:solidFill>
                <a:latin typeface="Locator Regular" pitchFamily="50" charset="0"/>
              </a:rPr>
              <a:t>SAPPA MER</a:t>
            </a:r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55761"/>
            <a:ext cx="2610348" cy="853383"/>
          </a:xfrm>
          <a:prstGeom prst="rect">
            <a:avLst/>
          </a:prstGeom>
        </p:spPr>
      </p:pic>
      <p:sp>
        <p:nvSpPr>
          <p:cNvPr id="19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611472" y="1442997"/>
            <a:ext cx="4680624" cy="1871941"/>
          </a:xfrm>
        </p:spPr>
        <p:txBody>
          <a:bodyPr/>
          <a:lstStyle/>
          <a:p>
            <a:r>
              <a:rPr lang="sv-SE" sz="1400" b="1" dirty="0" smtClean="0">
                <a:latin typeface="Locator Regular" pitchFamily="50" charset="0"/>
              </a:rPr>
              <a:t>SAPPA MER =  Sappa </a:t>
            </a:r>
            <a:r>
              <a:rPr lang="sv-SE" sz="1400" b="1" dirty="0">
                <a:latin typeface="Locator Regular" pitchFamily="50" charset="0"/>
              </a:rPr>
              <a:t>Alltid + Basutbud + </a:t>
            </a:r>
            <a:r>
              <a:rPr lang="sv-SE" sz="1400" b="1" dirty="0" smtClean="0">
                <a:latin typeface="Locator Regular" pitchFamily="50" charset="0"/>
              </a:rPr>
              <a:t>Digitalbox</a:t>
            </a:r>
            <a:endParaRPr lang="sv-SE" sz="2800" b="1" dirty="0" smtClean="0">
              <a:latin typeface="Locator Regular" pitchFamily="50" charset="0"/>
            </a:endParaRPr>
          </a:p>
          <a:p>
            <a:r>
              <a:rPr lang="sv-SE" sz="1400" dirty="0" smtClean="0">
                <a:latin typeface="Locator Regular" pitchFamily="50" charset="0"/>
              </a:rPr>
              <a:t>Med 21 kanaler </a:t>
            </a:r>
            <a:r>
              <a:rPr lang="sv-SE" sz="1400" dirty="0">
                <a:latin typeface="Locator Regular" pitchFamily="50" charset="0"/>
              </a:rPr>
              <a:t>är SAPPA MER valet </a:t>
            </a:r>
            <a:r>
              <a:rPr lang="sv-SE" sz="1400" dirty="0" smtClean="0">
                <a:latin typeface="Locator Regular" pitchFamily="50" charset="0"/>
              </a:rPr>
              <a:t>som ger ett lite större grundutbud redan från början. Här får man kanalerna i instegspaketet Sappa Alltid samt några av de mest populära baskanalerna. Vill man köpa ännu fler kanaler finns mängder att välja på!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94907"/>
            <a:ext cx="2610348" cy="9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5641344" y="3655761"/>
            <a:ext cx="280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94 kr/mån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60 mån bindningstid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Digitalbox ingår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5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3"/>
          <p:cNvSpPr txBox="1">
            <a:spLocks/>
          </p:cNvSpPr>
          <p:nvPr/>
        </p:nvSpPr>
        <p:spPr>
          <a:xfrm>
            <a:off x="611472" y="756161"/>
            <a:ext cx="7272808" cy="602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500" dirty="0" smtClean="0">
                <a:solidFill>
                  <a:srgbClr val="76AB1E"/>
                </a:solidFill>
                <a:latin typeface="Locator Regular" pitchFamily="50" charset="0"/>
              </a:rPr>
              <a:t>SAPPA </a:t>
            </a:r>
            <a:r>
              <a:rPr lang="sv-SE" sz="3500" dirty="0" smtClean="0">
                <a:solidFill>
                  <a:srgbClr val="76AB1E"/>
                </a:solidFill>
                <a:latin typeface="Locator Regular" pitchFamily="50" charset="0"/>
              </a:rPr>
              <a:t>ALLTID</a:t>
            </a:r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55761"/>
            <a:ext cx="2610348" cy="853383"/>
          </a:xfrm>
          <a:prstGeom prst="rect">
            <a:avLst/>
          </a:prstGeom>
        </p:spPr>
      </p:pic>
      <p:sp>
        <p:nvSpPr>
          <p:cNvPr id="19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611472" y="1442997"/>
            <a:ext cx="4680624" cy="1871941"/>
          </a:xfrm>
        </p:spPr>
        <p:txBody>
          <a:bodyPr/>
          <a:lstStyle/>
          <a:p>
            <a:r>
              <a:rPr lang="sv-SE" sz="1400" b="1" dirty="0" smtClean="0">
                <a:latin typeface="Locator Regular" pitchFamily="50" charset="0"/>
              </a:rPr>
              <a:t>SAPPA MER =  Sappa </a:t>
            </a:r>
            <a:r>
              <a:rPr lang="sv-SE" sz="1400" b="1" dirty="0">
                <a:latin typeface="Locator Regular" pitchFamily="50" charset="0"/>
              </a:rPr>
              <a:t>Alltid </a:t>
            </a:r>
            <a:r>
              <a:rPr lang="sv-SE" sz="1400" b="1" dirty="0" smtClean="0">
                <a:latin typeface="Locator Regular" pitchFamily="50" charset="0"/>
              </a:rPr>
              <a:t>+ Digitalbox</a:t>
            </a:r>
          </a:p>
          <a:p>
            <a:r>
              <a:rPr lang="sv-SE" sz="1400" dirty="0" smtClean="0">
                <a:latin typeface="Locator Regular" pitchFamily="50" charset="0"/>
              </a:rPr>
              <a:t>Med </a:t>
            </a:r>
            <a:r>
              <a:rPr lang="sv-SE" sz="1400" dirty="0" smtClean="0">
                <a:latin typeface="Locator Regular" pitchFamily="50" charset="0"/>
              </a:rPr>
              <a:t>21 kanaler </a:t>
            </a:r>
            <a:r>
              <a:rPr lang="sv-SE" sz="1400" dirty="0">
                <a:latin typeface="Locator Regular" pitchFamily="50" charset="0"/>
              </a:rPr>
              <a:t>är SAPPA MER valet </a:t>
            </a:r>
            <a:r>
              <a:rPr lang="sv-SE" sz="1400" dirty="0" smtClean="0">
                <a:latin typeface="Locator Regular" pitchFamily="50" charset="0"/>
              </a:rPr>
              <a:t>som ger ett lite större grundutbud redan från början. Här får man kanalerna i instegspaketet Sappa Alltid samt några av de mest populära baskanalerna. Vill man köpa ännu fler kanaler finns mängder att välja på!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641344" y="3655761"/>
            <a:ext cx="271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49 kr/mån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12 - 24 mån bindningstid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Digitalbox tillkommer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92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hund för säljande partn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Lathund för säljande partners</Template>
  <TotalTime>3128</TotalTime>
  <Words>420</Words>
  <Application>Microsoft Office PowerPoint</Application>
  <PresentationFormat>Bildspel på skärmen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Locator Regular</vt:lpstr>
      <vt:lpstr>Times New Roman</vt:lpstr>
      <vt:lpstr>Lathund för säljande partners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Joakim Backlund</dc:creator>
  <cp:lastModifiedBy>Jonas Axelsson</cp:lastModifiedBy>
  <cp:revision>137</cp:revision>
  <cp:lastPrinted>2014-04-15T12:56:49Z</cp:lastPrinted>
  <dcterms:created xsi:type="dcterms:W3CDTF">2014-03-28T10:50:13Z</dcterms:created>
  <dcterms:modified xsi:type="dcterms:W3CDTF">2015-09-26T20:58:11Z</dcterms:modified>
</cp:coreProperties>
</file>